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5" r:id="rId4"/>
    <p:sldId id="259" r:id="rId5"/>
    <p:sldId id="275" r:id="rId6"/>
    <p:sldId id="279" r:id="rId7"/>
    <p:sldId id="258" r:id="rId8"/>
    <p:sldId id="263" r:id="rId9"/>
    <p:sldId id="269" r:id="rId10"/>
    <p:sldId id="278" r:id="rId11"/>
    <p:sldId id="280" r:id="rId12"/>
    <p:sldId id="260" r:id="rId13"/>
    <p:sldId id="277" r:id="rId14"/>
    <p:sldId id="276" r:id="rId15"/>
    <p:sldId id="268" r:id="rId16"/>
  </p:sldIdLst>
  <p:sldSz cx="18288000" cy="10287000"/>
  <p:notesSz cx="6858000" cy="9144000"/>
  <p:embeddedFontLst>
    <p:embeddedFont>
      <p:font typeface="Helios" panose="020B0604020202020204" charset="0"/>
      <p:regular r:id="rId17"/>
    </p:embeddedFont>
    <p:embeddedFont>
      <p:font typeface="Helios Bold" panose="020B0604020202020204" charset="0"/>
      <p:regular r:id="rId18"/>
    </p:embeddedFont>
    <p:embeddedFont>
      <p:font typeface="Klein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83EF"/>
    <a:srgbClr val="8C609F"/>
    <a:srgbClr val="4B1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6" d="100"/>
          <a:sy n="36" d="100"/>
        </p:scale>
        <p:origin x="787" y="1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466927" y="-4280359"/>
            <a:ext cx="10812392" cy="10812392"/>
          </a:xfrm>
          <a:custGeom>
            <a:avLst/>
            <a:gdLst/>
            <a:ahLst/>
            <a:cxnLst/>
            <a:rect l="l" t="t" r="r" b="b"/>
            <a:pathLst>
              <a:path w="10812392" h="10812392">
                <a:moveTo>
                  <a:pt x="0" y="0"/>
                </a:moveTo>
                <a:lnTo>
                  <a:pt x="10812393" y="0"/>
                </a:lnTo>
                <a:lnTo>
                  <a:pt x="10812393" y="10812392"/>
                </a:lnTo>
                <a:lnTo>
                  <a:pt x="0" y="10812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07200" y="4432068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3"/>
                </a:lnTo>
                <a:lnTo>
                  <a:pt x="0" y="57643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078" y="7902203"/>
            <a:ext cx="5764383" cy="5764383"/>
          </a:xfrm>
          <a:custGeom>
            <a:avLst/>
            <a:gdLst/>
            <a:ahLst/>
            <a:cxnLst/>
            <a:rect l="l" t="t" r="r" b="b"/>
            <a:pathLst>
              <a:path w="5764383" h="5764383">
                <a:moveTo>
                  <a:pt x="0" y="0"/>
                </a:moveTo>
                <a:lnTo>
                  <a:pt x="5764383" y="0"/>
                </a:lnTo>
                <a:lnTo>
                  <a:pt x="5764383" y="5764382"/>
                </a:lnTo>
                <a:lnTo>
                  <a:pt x="0" y="57643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912444" y="4432068"/>
            <a:ext cx="9651111" cy="363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399"/>
              </a:lnSpc>
            </a:pPr>
            <a:r>
              <a:rPr lang="en-US" sz="11999">
                <a:solidFill>
                  <a:srgbClr val="2A2E3A"/>
                </a:solidFill>
                <a:latin typeface="Klein Bold"/>
              </a:rPr>
              <a:t>Matrix </a:t>
            </a:r>
            <a:r>
              <a:rPr lang="en-US" sz="11999">
                <a:solidFill>
                  <a:srgbClr val="718BAB"/>
                </a:solidFill>
                <a:latin typeface="Klein Bold"/>
              </a:rPr>
              <a:t>Mania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442367-3876-1DF7-FF2D-9045CB0E4E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46"/>
          <a:stretch/>
        </p:blipFill>
        <p:spPr>
          <a:xfrm>
            <a:off x="1066800" y="1714500"/>
            <a:ext cx="16383000" cy="64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12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12623C-884C-D616-8F53-4ADC3CE215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1"/>
          <a:stretch/>
        </p:blipFill>
        <p:spPr>
          <a:xfrm>
            <a:off x="3276600" y="297339"/>
            <a:ext cx="5486400" cy="9692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E25592-E21A-8D3B-929D-97665C5D8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00" y="3174159"/>
            <a:ext cx="5486401" cy="289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7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33003" y="2416308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55836" y="624909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3"/>
                </a:lnTo>
                <a:lnTo>
                  <a:pt x="0" y="16215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524999" y="5416831"/>
            <a:ext cx="7555832" cy="3828431"/>
            <a:chOff x="0" y="-162443"/>
            <a:chExt cx="7458696" cy="5104576"/>
          </a:xfrm>
        </p:grpSpPr>
        <p:sp>
          <p:nvSpPr>
            <p:cNvPr id="5" name="TextBox 5"/>
            <p:cNvSpPr txBox="1"/>
            <p:nvPr/>
          </p:nvSpPr>
          <p:spPr>
            <a:xfrm>
              <a:off x="11879" y="-162443"/>
              <a:ext cx="7446817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 u="none" dirty="0">
                  <a:solidFill>
                    <a:srgbClr val="718BAB"/>
                  </a:solidFill>
                  <a:latin typeface="Klein Bold"/>
                </a:rPr>
                <a:t>Vision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305068"/>
              <a:ext cx="7446817" cy="3637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>
                <a:lnSpc>
                  <a:spcPts val="3639"/>
                </a:lnSpc>
                <a:spcBef>
                  <a:spcPct val="0"/>
                </a:spcBef>
                <a:buFont typeface="Wingdings" panose="05000000000000000000" pitchFamily="2" charset="2"/>
                <a:buChar char="§"/>
              </a:pPr>
              <a:r>
                <a:rPr lang="en-US" sz="2599" u="none" dirty="0">
                  <a:solidFill>
                    <a:srgbClr val="2A2E3A"/>
                  </a:solidFill>
                  <a:latin typeface="Helios"/>
                </a:rPr>
                <a:t>Optimizing energy usage and make a user friendly interface</a:t>
              </a:r>
            </a:p>
            <a:p>
              <a:pPr marL="457200" lvl="0" indent="-457200">
                <a:lnSpc>
                  <a:spcPts val="3639"/>
                </a:lnSpc>
                <a:spcBef>
                  <a:spcPct val="0"/>
                </a:spcBef>
                <a:buFont typeface="Wingdings" panose="05000000000000000000" pitchFamily="2" charset="2"/>
                <a:buChar char="§"/>
              </a:pPr>
              <a:r>
                <a:rPr lang="en-US" sz="2599" dirty="0">
                  <a:solidFill>
                    <a:srgbClr val="2A2E3A"/>
                  </a:solidFill>
                  <a:latin typeface="Helios"/>
                </a:rPr>
                <a:t>Saving money but also benefiting environment</a:t>
              </a:r>
            </a:p>
            <a:p>
              <a:pPr marL="457200" lvl="0" indent="-457200">
                <a:lnSpc>
                  <a:spcPts val="3639"/>
                </a:lnSpc>
                <a:spcBef>
                  <a:spcPct val="0"/>
                </a:spcBef>
                <a:buFont typeface="Wingdings" panose="05000000000000000000" pitchFamily="2" charset="2"/>
                <a:buChar char="§"/>
              </a:pPr>
              <a:r>
                <a:rPr lang="en-US" sz="2599" u="none" dirty="0">
                  <a:solidFill>
                    <a:srgbClr val="2A2E3A"/>
                  </a:solidFill>
                  <a:latin typeface="Helios"/>
                </a:rPr>
                <a:t>Sending</a:t>
              </a:r>
              <a:r>
                <a:rPr lang="en-US" sz="2599" dirty="0">
                  <a:solidFill>
                    <a:srgbClr val="2A2E3A"/>
                  </a:solidFill>
                  <a:latin typeface="Helios"/>
                </a:rPr>
                <a:t> notification if smoke alarm detects potential fire</a:t>
              </a:r>
              <a:endParaRPr lang="en-US" sz="2599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" y="0"/>
            <a:ext cx="7543799" cy="10287000"/>
            <a:chOff x="0" y="0"/>
            <a:chExt cx="2478633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78633" cy="2709333"/>
            </a:xfrm>
            <a:custGeom>
              <a:avLst/>
              <a:gdLst/>
              <a:ahLst/>
              <a:cxnLst/>
              <a:rect l="l" t="t" r="r" b="b"/>
              <a:pathLst>
                <a:path w="2478633" h="2709333">
                  <a:moveTo>
                    <a:pt x="0" y="0"/>
                  </a:moveTo>
                  <a:lnTo>
                    <a:pt x="2478633" y="0"/>
                  </a:lnTo>
                  <a:lnTo>
                    <a:pt x="24786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247863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42592" y="3987766"/>
            <a:ext cx="6746873" cy="2311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dirty="0">
                <a:solidFill>
                  <a:srgbClr val="2A2E3A"/>
                </a:solidFill>
                <a:latin typeface="Klein Bold"/>
              </a:rPr>
              <a:t>Our Goals</a:t>
            </a:r>
          </a:p>
          <a:p>
            <a:pPr>
              <a:lnSpc>
                <a:spcPts val="9099"/>
              </a:lnSpc>
            </a:pPr>
            <a:r>
              <a:rPr lang="en-US" sz="6999" dirty="0">
                <a:solidFill>
                  <a:srgbClr val="718BAB"/>
                </a:solidFill>
                <a:latin typeface="Klein Bold"/>
              </a:rPr>
              <a:t>and Vision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537032" y="1181100"/>
            <a:ext cx="7543799" cy="3706599"/>
            <a:chOff x="0" y="0"/>
            <a:chExt cx="7446817" cy="494213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7446817" cy="7847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 u="none" dirty="0">
                  <a:solidFill>
                    <a:srgbClr val="718BAB"/>
                  </a:solidFill>
                  <a:latin typeface="Klein Bold"/>
                </a:rPr>
                <a:t>Goals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305068"/>
              <a:ext cx="7446817" cy="36370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lvl="0" indent="-457200">
                <a:lnSpc>
                  <a:spcPts val="3639"/>
                </a:lnSpc>
                <a:spcBef>
                  <a:spcPct val="0"/>
                </a:spcBef>
                <a:buFont typeface="Wingdings" panose="05000000000000000000" pitchFamily="2" charset="2"/>
                <a:buChar char="§"/>
              </a:pPr>
              <a:r>
                <a:rPr lang="en-US" sz="2599" u="none" dirty="0">
                  <a:solidFill>
                    <a:srgbClr val="2A2E3A"/>
                  </a:solidFill>
                  <a:latin typeface="Helios"/>
                </a:rPr>
                <a:t>The primary goal of smart home automation is to ease daily life</a:t>
              </a:r>
            </a:p>
            <a:p>
              <a:pPr marL="457200" lvl="0" indent="-457200">
                <a:lnSpc>
                  <a:spcPts val="3639"/>
                </a:lnSpc>
                <a:spcBef>
                  <a:spcPct val="0"/>
                </a:spcBef>
                <a:buFont typeface="Wingdings" panose="05000000000000000000" pitchFamily="2" charset="2"/>
                <a:buChar char="§"/>
              </a:pPr>
              <a:r>
                <a:rPr lang="en-US" sz="2599" dirty="0">
                  <a:solidFill>
                    <a:srgbClr val="2A2E3A"/>
                  </a:solidFill>
                  <a:latin typeface="Helios"/>
                </a:rPr>
                <a:t>Aim to reduce energy consumption and lower utility bills</a:t>
              </a:r>
            </a:p>
            <a:p>
              <a:pPr marL="457200" lvl="0" indent="-457200">
                <a:lnSpc>
                  <a:spcPts val="3639"/>
                </a:lnSpc>
                <a:spcBef>
                  <a:spcPct val="0"/>
                </a:spcBef>
                <a:buFont typeface="Wingdings" panose="05000000000000000000" pitchFamily="2" charset="2"/>
                <a:buChar char="§"/>
              </a:pPr>
              <a:r>
                <a:rPr lang="en-US" sz="2599" dirty="0">
                  <a:solidFill>
                    <a:srgbClr val="2A2E3A"/>
                  </a:solidFill>
                  <a:latin typeface="Helios"/>
                </a:rPr>
                <a:t>Enhances security and provide real time alerts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685D3A-1922-B96C-7D41-3E32D07808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2208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56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61DCC-7CE8-3D80-1E30-86A60FE5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0B15A-6A5E-0AA8-7B89-57445A6EC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4680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97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73413">
            <a:off x="9283310" y="-2113117"/>
            <a:ext cx="13265113" cy="13265113"/>
          </a:xfrm>
          <a:custGeom>
            <a:avLst/>
            <a:gdLst/>
            <a:ahLst/>
            <a:cxnLst/>
            <a:rect l="l" t="t" r="r" b="b"/>
            <a:pathLst>
              <a:path w="13265113" h="13265113">
                <a:moveTo>
                  <a:pt x="0" y="0"/>
                </a:moveTo>
                <a:lnTo>
                  <a:pt x="13265113" y="0"/>
                </a:lnTo>
                <a:lnTo>
                  <a:pt x="13265113" y="13265112"/>
                </a:lnTo>
                <a:lnTo>
                  <a:pt x="0" y="1326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67802" y="-695325"/>
            <a:ext cx="12417410" cy="11560608"/>
            <a:chOff x="0" y="0"/>
            <a:chExt cx="6350000" cy="5911850"/>
          </a:xfrm>
        </p:grpSpPr>
        <p:sp>
          <p:nvSpPr>
            <p:cNvPr id="4" name="Freeform 4"/>
            <p:cNvSpPr/>
            <p:nvPr/>
          </p:nvSpPr>
          <p:spPr>
            <a:xfrm>
              <a:off x="-68580" y="0"/>
              <a:ext cx="6417310" cy="5911850"/>
            </a:xfrm>
            <a:custGeom>
              <a:avLst/>
              <a:gdLst/>
              <a:ahLst/>
              <a:cxnLst/>
              <a:rect l="l" t="t" r="r" b="b"/>
              <a:pathLst>
                <a:path w="6417310" h="5911850">
                  <a:moveTo>
                    <a:pt x="1215390" y="402590"/>
                  </a:moveTo>
                  <a:lnTo>
                    <a:pt x="177800" y="2192020"/>
                  </a:lnTo>
                  <a:cubicBezTo>
                    <a:pt x="0" y="2498090"/>
                    <a:pt x="43180" y="2884170"/>
                    <a:pt x="283210" y="3144520"/>
                  </a:cubicBezTo>
                  <a:lnTo>
                    <a:pt x="2594610" y="5651500"/>
                  </a:lnTo>
                  <a:cubicBezTo>
                    <a:pt x="2747010" y="5817870"/>
                    <a:pt x="2962910" y="5911850"/>
                    <a:pt x="3187700" y="5911850"/>
                  </a:cubicBezTo>
                  <a:lnTo>
                    <a:pt x="5609590" y="5911850"/>
                  </a:lnTo>
                  <a:cubicBezTo>
                    <a:pt x="6055360" y="5911850"/>
                    <a:pt x="6417310" y="5549900"/>
                    <a:pt x="6417310" y="5104130"/>
                  </a:cubicBezTo>
                  <a:lnTo>
                    <a:pt x="6417310" y="1891030"/>
                  </a:lnTo>
                  <a:cubicBezTo>
                    <a:pt x="6417310" y="1724660"/>
                    <a:pt x="6366510" y="1562100"/>
                    <a:pt x="6269990" y="1426210"/>
                  </a:cubicBezTo>
                  <a:lnTo>
                    <a:pt x="5507990" y="342900"/>
                  </a:lnTo>
                  <a:cubicBezTo>
                    <a:pt x="5356860" y="128270"/>
                    <a:pt x="5110480" y="0"/>
                    <a:pt x="4847590" y="0"/>
                  </a:cubicBezTo>
                  <a:lnTo>
                    <a:pt x="1913890" y="0"/>
                  </a:lnTo>
                  <a:cubicBezTo>
                    <a:pt x="1625600" y="0"/>
                    <a:pt x="1358900" y="153670"/>
                    <a:pt x="1215390" y="402590"/>
                  </a:cubicBezTo>
                  <a:close/>
                </a:path>
              </a:pathLst>
            </a:custGeom>
            <a:blipFill>
              <a:blip r:embed="rId4">
                <a:alphaModFix amt="90000"/>
              </a:blip>
              <a:stretch>
                <a:fillRect l="-19842" r="-1984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171064" y="3259326"/>
            <a:ext cx="1159668" cy="11596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1001016"/>
            <a:ext cx="5837845" cy="114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</a:pPr>
            <a:r>
              <a:rPr lang="en-US" sz="6999" dirty="0">
                <a:solidFill>
                  <a:srgbClr val="718BAB"/>
                </a:solidFill>
                <a:latin typeface="Klein Bold"/>
              </a:rPr>
              <a:t>About </a:t>
            </a:r>
            <a:r>
              <a:rPr lang="en-US" sz="6999" dirty="0">
                <a:solidFill>
                  <a:srgbClr val="2A2E3A"/>
                </a:solidFill>
                <a:latin typeface="Klein Bold"/>
              </a:rPr>
              <a:t>Us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910566" y="4121450"/>
            <a:ext cx="5208644" cy="2166981"/>
            <a:chOff x="0" y="-66675"/>
            <a:chExt cx="6944859" cy="288931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975973"/>
              <a:ext cx="6944859" cy="18466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2A2E3A"/>
                  </a:solidFill>
                  <a:latin typeface="Klein Bold"/>
                </a:rPr>
                <a:t>Karthikey Pathak</a:t>
              </a:r>
            </a:p>
            <a:p>
              <a:pPr>
                <a:lnSpc>
                  <a:spcPts val="3600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2A2E3A"/>
                  </a:solidFill>
                  <a:latin typeface="Klein Bold"/>
                </a:rPr>
                <a:t>Electrical, VJTI</a:t>
              </a:r>
            </a:p>
            <a:p>
              <a:pPr marL="0" lvl="0" indent="0">
                <a:lnSpc>
                  <a:spcPts val="3600"/>
                </a:lnSpc>
                <a:spcBef>
                  <a:spcPct val="0"/>
                </a:spcBef>
              </a:pPr>
              <a:endParaRPr lang="en-US" sz="3000" dirty="0">
                <a:solidFill>
                  <a:srgbClr val="2A2E3A"/>
                </a:solidFill>
                <a:latin typeface="Klein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66675"/>
              <a:ext cx="6944859" cy="5592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39"/>
                </a:lnSpc>
                <a:spcBef>
                  <a:spcPct val="0"/>
                </a:spcBef>
              </a:pPr>
              <a:endParaRPr lang="en-US" sz="2599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910566" y="3341939"/>
            <a:ext cx="5208644" cy="90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2A2E3A"/>
                </a:solidFill>
                <a:latin typeface="Klein Bold"/>
              </a:rPr>
              <a:t>Om Mukherjee</a:t>
            </a:r>
          </a:p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2400" dirty="0">
                <a:solidFill>
                  <a:srgbClr val="2A2E3A"/>
                </a:solidFill>
                <a:latin typeface="Klein Bold"/>
              </a:rPr>
              <a:t>Electronics, VJTI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10566" y="8738297"/>
            <a:ext cx="5208644" cy="4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endParaRPr lang="en-US" sz="3000" dirty="0">
              <a:solidFill>
                <a:srgbClr val="2A2E3A"/>
              </a:solidFill>
              <a:latin typeface="Klein Bold"/>
            </a:endParaRPr>
          </a:p>
        </p:txBody>
      </p:sp>
      <p:grpSp>
        <p:nvGrpSpPr>
          <p:cNvPr id="19" name="Group 19"/>
          <p:cNvGrpSpPr/>
          <p:nvPr/>
        </p:nvGrpSpPr>
        <p:grpSpPr>
          <a:xfrm>
            <a:off x="1171064" y="4844272"/>
            <a:ext cx="1159668" cy="115966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71064" y="8020344"/>
            <a:ext cx="1159668" cy="115966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7190945-435A-835E-A210-7685734FAC7A}"/>
              </a:ext>
            </a:extLst>
          </p:cNvPr>
          <p:cNvSpPr txBox="1"/>
          <p:nvPr/>
        </p:nvSpPr>
        <p:spPr>
          <a:xfrm>
            <a:off x="2910566" y="6481237"/>
            <a:ext cx="118572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2A2E3A"/>
                </a:solidFill>
                <a:latin typeface="Klein Bold"/>
              </a:rPr>
              <a:t>Vishal Mutha</a:t>
            </a: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2400" dirty="0">
                <a:solidFill>
                  <a:srgbClr val="2A2E3A"/>
                </a:solidFill>
                <a:latin typeface="Klein Bold"/>
              </a:rPr>
              <a:t>Electrical, VJTI</a:t>
            </a:r>
          </a:p>
          <a:p>
            <a:pPr marL="0" lvl="0" indent="0">
              <a:lnSpc>
                <a:spcPts val="3600"/>
              </a:lnSpc>
              <a:spcBef>
                <a:spcPct val="0"/>
              </a:spcBef>
            </a:pPr>
            <a:endParaRPr lang="en-US" sz="3000" dirty="0">
              <a:solidFill>
                <a:srgbClr val="2A2E3A"/>
              </a:solidFill>
              <a:latin typeface="Klein Bold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29E8C4-3A68-F479-19E9-F0A719C80516}"/>
              </a:ext>
            </a:extLst>
          </p:cNvPr>
          <p:cNvSpPr txBox="1"/>
          <p:nvPr/>
        </p:nvSpPr>
        <p:spPr>
          <a:xfrm>
            <a:off x="2910566" y="8104475"/>
            <a:ext cx="1185721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3600"/>
              </a:lnSpc>
              <a:spcBef>
                <a:spcPct val="0"/>
              </a:spcBef>
            </a:pPr>
            <a:r>
              <a:rPr lang="en-US" sz="3000" dirty="0">
                <a:solidFill>
                  <a:srgbClr val="2A2E3A"/>
                </a:solidFill>
                <a:latin typeface="Klein Bold"/>
              </a:rPr>
              <a:t>Piyush </a:t>
            </a:r>
            <a:r>
              <a:rPr lang="en-US" sz="3000" dirty="0" err="1">
                <a:solidFill>
                  <a:srgbClr val="2A2E3A"/>
                </a:solidFill>
                <a:latin typeface="Klein Bold"/>
              </a:rPr>
              <a:t>Patle</a:t>
            </a:r>
            <a:endParaRPr lang="en-US" sz="3000" dirty="0">
              <a:solidFill>
                <a:srgbClr val="2A2E3A"/>
              </a:solidFill>
              <a:latin typeface="Klein Bold"/>
            </a:endParaRPr>
          </a:p>
          <a:p>
            <a:pPr>
              <a:lnSpc>
                <a:spcPts val="3600"/>
              </a:lnSpc>
              <a:spcBef>
                <a:spcPct val="0"/>
              </a:spcBef>
            </a:pPr>
            <a:r>
              <a:rPr lang="en-US" sz="2400" dirty="0">
                <a:solidFill>
                  <a:srgbClr val="2A2E3A"/>
                </a:solidFill>
                <a:latin typeface="Klein Bold"/>
              </a:rPr>
              <a:t>Electrical, VJTI</a:t>
            </a:r>
          </a:p>
          <a:p>
            <a:pPr marL="0" lvl="0" indent="0">
              <a:lnSpc>
                <a:spcPts val="3600"/>
              </a:lnSpc>
              <a:spcBef>
                <a:spcPct val="0"/>
              </a:spcBef>
            </a:pPr>
            <a:endParaRPr lang="en-US" sz="3000" dirty="0">
              <a:solidFill>
                <a:srgbClr val="2A2E3A"/>
              </a:solidFill>
              <a:latin typeface="Klein Bold"/>
            </a:endParaRPr>
          </a:p>
        </p:txBody>
      </p:sp>
      <p:grpSp>
        <p:nvGrpSpPr>
          <p:cNvPr id="30" name="Group 19">
            <a:extLst>
              <a:ext uri="{FF2B5EF4-FFF2-40B4-BE49-F238E27FC236}">
                <a16:creationId xmlns:a16="http://schemas.microsoft.com/office/drawing/2014/main" id="{4B4D3544-3819-98DC-313F-E0A411BA1830}"/>
              </a:ext>
            </a:extLst>
          </p:cNvPr>
          <p:cNvGrpSpPr/>
          <p:nvPr/>
        </p:nvGrpSpPr>
        <p:grpSpPr>
          <a:xfrm>
            <a:off x="1171064" y="6381039"/>
            <a:ext cx="1159668" cy="1159668"/>
            <a:chOff x="0" y="0"/>
            <a:chExt cx="812800" cy="812800"/>
          </a:xfrm>
        </p:grpSpPr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04759F90-025F-8FD1-503A-83CA0C0E341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32" name="TextBox 21">
              <a:extLst>
                <a:ext uri="{FF2B5EF4-FFF2-40B4-BE49-F238E27FC236}">
                  <a16:creationId xmlns:a16="http://schemas.microsoft.com/office/drawing/2014/main" id="{512A89F6-C72F-90BF-B110-579F87750968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25" y="0"/>
            <a:ext cx="18288000" cy="3773114"/>
            <a:chOff x="0" y="0"/>
            <a:chExt cx="24384000" cy="503081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4000"/>
            </a:blip>
            <a:srcRect t="27933" b="41099"/>
            <a:stretch>
              <a:fillRect/>
            </a:stretch>
          </p:blipFill>
          <p:spPr>
            <a:xfrm>
              <a:off x="0" y="0"/>
              <a:ext cx="24384000" cy="5030819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3773114"/>
            <a:ext cx="18288000" cy="6513886"/>
            <a:chOff x="0" y="0"/>
            <a:chExt cx="4816593" cy="17155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1715591"/>
            </a:xfrm>
            <a:custGeom>
              <a:avLst/>
              <a:gdLst/>
              <a:ahLst/>
              <a:cxnLst/>
              <a:rect l="l" t="t" r="r" b="b"/>
              <a:pathLst>
                <a:path w="4816592" h="1715591">
                  <a:moveTo>
                    <a:pt x="0" y="0"/>
                  </a:moveTo>
                  <a:lnTo>
                    <a:pt x="4816592" y="0"/>
                  </a:lnTo>
                  <a:lnTo>
                    <a:pt x="4816592" y="1715591"/>
                  </a:lnTo>
                  <a:lnTo>
                    <a:pt x="0" y="1715591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816593" cy="1782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102210"/>
              </p:ext>
            </p:extLst>
          </p:nvPr>
        </p:nvGraphicFramePr>
        <p:xfrm>
          <a:off x="2664477" y="4752616"/>
          <a:ext cx="5300924" cy="4532687"/>
        </p:xfrm>
        <a:graphic>
          <a:graphicData uri="http://schemas.openxmlformats.org/drawingml/2006/table">
            <a:tbl>
              <a:tblPr/>
              <a:tblGrid>
                <a:gridCol w="4881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23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</a:rPr>
                        <a:t>Home Automation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 Bold"/>
                        </a:rPr>
                        <a:t>3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7576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</a:rPr>
                        <a:t>Circuit Diagram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718BAB"/>
                          </a:solidFill>
                          <a:latin typeface="Helios Bold"/>
                        </a:rPr>
                        <a:t>4</a:t>
                      </a:r>
                      <a:endParaRPr lang="en-US" sz="110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7576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</a:rPr>
                        <a:t>Sensors Used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718BAB"/>
                          </a:solidFill>
                          <a:latin typeface="Helios Bold"/>
                        </a:rPr>
                        <a:t>7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7576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</a:rPr>
                        <a:t>Components Used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718BAB"/>
                          </a:solidFill>
                          <a:latin typeface="Helios Bold"/>
                        </a:rPr>
                        <a:t>8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7576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</a:rPr>
                        <a:t>User Interface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718BAB"/>
                          </a:solidFill>
                          <a:latin typeface="Helios Bold"/>
                        </a:rPr>
                        <a:t>9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4639504" y="1391465"/>
            <a:ext cx="9008992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>
                <a:solidFill>
                  <a:srgbClr val="FFFFFF"/>
                </a:solidFill>
                <a:latin typeface="Klein Bold"/>
              </a:rPr>
              <a:t>Contents</a:t>
            </a:r>
          </a:p>
        </p:txBody>
      </p:sp>
      <p:sp>
        <p:nvSpPr>
          <p:cNvPr id="9" name="Freeform 9"/>
          <p:cNvSpPr/>
          <p:nvPr/>
        </p:nvSpPr>
        <p:spPr>
          <a:xfrm>
            <a:off x="8333203" y="-1109791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33203" y="9678747"/>
            <a:ext cx="1621594" cy="1621594"/>
          </a:xfrm>
          <a:custGeom>
            <a:avLst/>
            <a:gdLst/>
            <a:ahLst/>
            <a:cxnLst/>
            <a:rect l="l" t="t" r="r" b="b"/>
            <a:pathLst>
              <a:path w="1621594" h="1621594">
                <a:moveTo>
                  <a:pt x="0" y="0"/>
                </a:moveTo>
                <a:lnTo>
                  <a:pt x="1621594" y="0"/>
                </a:lnTo>
                <a:lnTo>
                  <a:pt x="1621594" y="1621594"/>
                </a:lnTo>
                <a:lnTo>
                  <a:pt x="0" y="16215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FB2E5E99-A156-6695-781C-BFDCEE27BA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580909"/>
              </p:ext>
            </p:extLst>
          </p:nvPr>
        </p:nvGraphicFramePr>
        <p:xfrm>
          <a:off x="10322600" y="4763713"/>
          <a:ext cx="5984200" cy="3625111"/>
        </p:xfrm>
        <a:graphic>
          <a:graphicData uri="http://schemas.openxmlformats.org/drawingml/2006/table">
            <a:tbl>
              <a:tblPr/>
              <a:tblGrid>
                <a:gridCol w="5511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1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23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6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</a:rPr>
                        <a:t>Coding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7576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</a:rPr>
                        <a:t>Interactive Chat Bot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718BAB"/>
                          </a:solidFill>
                          <a:latin typeface="Helios Bold"/>
                        </a:rPr>
                        <a:t>5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7576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</a:rPr>
                        <a:t>Our Goals and Vision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718BAB"/>
                          </a:solidFill>
                          <a:latin typeface="Helios Bold"/>
                        </a:rPr>
                        <a:t>6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7576">
                <a:tc>
                  <a:txBody>
                    <a:bodyPr/>
                    <a:lstStyle/>
                    <a:p>
                      <a:pPr algn="l">
                        <a:lnSpc>
                          <a:spcPts val="3639"/>
                        </a:lnSpc>
                        <a:defRPr/>
                      </a:pPr>
                      <a:r>
                        <a:rPr lang="en-US" sz="2599" dirty="0">
                          <a:solidFill>
                            <a:srgbClr val="2A2E3A"/>
                          </a:solidFill>
                          <a:latin typeface="Helios"/>
                        </a:rPr>
                        <a:t>About Us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3640"/>
                        </a:lnSpc>
                        <a:defRPr/>
                      </a:pPr>
                      <a:r>
                        <a:rPr lang="en-US" sz="2600" dirty="0">
                          <a:solidFill>
                            <a:srgbClr val="718BAB"/>
                          </a:solidFill>
                          <a:latin typeface="Helios Bold"/>
                        </a:rPr>
                        <a:t>7</a:t>
                      </a:r>
                      <a:endParaRPr lang="en-US" sz="1100" dirty="0"/>
                    </a:p>
                  </a:txBody>
                  <a:tcPr marL="152400" marR="152400" marT="152400" marB="152400" anchor="ctr">
                    <a:lnL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DBDB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40491"/>
            <a:chOff x="0" y="0"/>
            <a:chExt cx="4816593" cy="616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16426"/>
            </a:xfrm>
            <a:custGeom>
              <a:avLst/>
              <a:gdLst/>
              <a:ahLst/>
              <a:cxnLst/>
              <a:rect l="l" t="t" r="r" b="b"/>
              <a:pathLst>
                <a:path w="4816592" h="616426">
                  <a:moveTo>
                    <a:pt x="0" y="0"/>
                  </a:moveTo>
                  <a:lnTo>
                    <a:pt x="4816592" y="0"/>
                  </a:lnTo>
                  <a:lnTo>
                    <a:pt x="4816592" y="616426"/>
                  </a:lnTo>
                  <a:lnTo>
                    <a:pt x="0" y="616426"/>
                  </a:ln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4816593" cy="683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95400" y="4500639"/>
            <a:ext cx="6044810" cy="3478453"/>
            <a:chOff x="0" y="-76200"/>
            <a:chExt cx="8059746" cy="4637936"/>
          </a:xfrm>
        </p:grpSpPr>
        <p:sp>
          <p:nvSpPr>
            <p:cNvPr id="6" name="TextBox 6"/>
            <p:cNvSpPr txBox="1"/>
            <p:nvPr/>
          </p:nvSpPr>
          <p:spPr>
            <a:xfrm>
              <a:off x="0" y="-76200"/>
              <a:ext cx="8059746" cy="46379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99"/>
                </a:lnSpc>
              </a:pPr>
              <a:r>
                <a:rPr lang="en-US" sz="6999" dirty="0">
                  <a:solidFill>
                    <a:srgbClr val="718BAB"/>
                  </a:solidFill>
                  <a:latin typeface="Klein Bold"/>
                </a:rPr>
                <a:t>Features of our home Automation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208728"/>
              <a:ext cx="7143583" cy="697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endParaRPr lang="en-US" sz="3199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153400" y="3619500"/>
            <a:ext cx="9144000" cy="881139"/>
            <a:chOff x="0" y="-66675"/>
            <a:chExt cx="10053151" cy="117485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1314169" y="-66675"/>
              <a:ext cx="8738982" cy="1174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 dirty="0">
                  <a:solidFill>
                    <a:srgbClr val="2A2E3A"/>
                  </a:solidFill>
                  <a:latin typeface="Helios"/>
                </a:rPr>
                <a:t>Easily manages </a:t>
              </a:r>
              <a:r>
                <a:rPr lang="en-US" sz="2599" dirty="0">
                  <a:solidFill>
                    <a:srgbClr val="2A2E3A"/>
                  </a:solidFill>
                  <a:latin typeface="Helios"/>
                </a:rPr>
                <a:t>a</a:t>
              </a:r>
              <a:r>
                <a:rPr lang="en-US" sz="2599" u="none" dirty="0">
                  <a:solidFill>
                    <a:srgbClr val="2A2E3A"/>
                  </a:solidFill>
                  <a:latin typeface="Helios"/>
                </a:rPr>
                <a:t>ppliances and systems from single interface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153400" y="4885436"/>
            <a:ext cx="9144000" cy="881139"/>
            <a:chOff x="0" y="-50843"/>
            <a:chExt cx="10053151" cy="11748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1314169" y="-50843"/>
              <a:ext cx="8738982" cy="1174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 u="none" dirty="0">
                  <a:solidFill>
                    <a:srgbClr val="2A2E3A"/>
                  </a:solidFill>
                  <a:latin typeface="Helios"/>
                </a:rPr>
                <a:t>Optimize energy usage by automating climate control and lightning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153400" y="6139498"/>
            <a:ext cx="9144000" cy="881139"/>
            <a:chOff x="0" y="-50843"/>
            <a:chExt cx="10053151" cy="117485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1314169" y="-50843"/>
              <a:ext cx="8738982" cy="1174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</a:rPr>
                <a:t>Monitor and secure your home with smart locks and camera</a:t>
              </a:r>
              <a:endParaRPr lang="en-US" sz="2599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153400" y="7393561"/>
            <a:ext cx="9144000" cy="881139"/>
            <a:chOff x="0" y="-50843"/>
            <a:chExt cx="10053151" cy="11748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1314169" y="-50843"/>
              <a:ext cx="8738982" cy="1174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</a:rPr>
                <a:t>Personalized settings without manual adjustments</a:t>
              </a:r>
              <a:endParaRPr lang="en-US" sz="2599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8153400" y="8647623"/>
            <a:ext cx="9144000" cy="881139"/>
            <a:chOff x="0" y="-50843"/>
            <a:chExt cx="10053151" cy="11748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53213" cy="553213"/>
            </a:xfrm>
            <a:custGeom>
              <a:avLst/>
              <a:gdLst/>
              <a:ahLst/>
              <a:cxnLst/>
              <a:rect l="l" t="t" r="r" b="b"/>
              <a:pathLst>
                <a:path w="553213" h="553213">
                  <a:moveTo>
                    <a:pt x="0" y="0"/>
                  </a:moveTo>
                  <a:lnTo>
                    <a:pt x="553213" y="0"/>
                  </a:lnTo>
                  <a:lnTo>
                    <a:pt x="553213" y="553213"/>
                  </a:lnTo>
                  <a:lnTo>
                    <a:pt x="0" y="553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1314169" y="-50843"/>
              <a:ext cx="8738982" cy="1174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 dirty="0">
                  <a:solidFill>
                    <a:srgbClr val="2A2E3A"/>
                  </a:solidFill>
                  <a:latin typeface="Helios"/>
                </a:rPr>
                <a:t>Centralized control contributes to overall cost saving and energy conservation</a:t>
              </a:r>
              <a:endParaRPr lang="en-US" sz="2599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0" y="0"/>
            <a:ext cx="18288000" cy="2340491"/>
            <a:chOff x="0" y="0"/>
            <a:chExt cx="24384000" cy="3120655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>
              <a:alphaModFix amt="14000"/>
            </a:blip>
            <a:srcRect t="45734" b="45734"/>
            <a:stretch>
              <a:fillRect/>
            </a:stretch>
          </p:blipFill>
          <p:spPr>
            <a:xfrm>
              <a:off x="0" y="0"/>
              <a:ext cx="24384000" cy="31206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18272" y="215303"/>
            <a:ext cx="9856393" cy="9856393"/>
            <a:chOff x="0" y="0"/>
            <a:chExt cx="13141858" cy="13141858"/>
          </a:xfrm>
        </p:grpSpPr>
        <p:sp>
          <p:nvSpPr>
            <p:cNvPr id="3" name="Freeform 3"/>
            <p:cNvSpPr/>
            <p:nvPr/>
          </p:nvSpPr>
          <p:spPr>
            <a:xfrm rot="-1200957">
              <a:off x="1444916" y="1444916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3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11122" y="1311122"/>
              <a:ext cx="10252025" cy="10252025"/>
            </a:xfrm>
            <a:custGeom>
              <a:avLst/>
              <a:gdLst/>
              <a:ahLst/>
              <a:cxnLst/>
              <a:rect l="l" t="t" r="r" b="b"/>
              <a:pathLst>
                <a:path w="10252025" h="10252025">
                  <a:moveTo>
                    <a:pt x="0" y="0"/>
                  </a:moveTo>
                  <a:lnTo>
                    <a:pt x="10252025" y="0"/>
                  </a:lnTo>
                  <a:lnTo>
                    <a:pt x="10252025" y="10252025"/>
                  </a:lnTo>
                  <a:lnTo>
                    <a:pt x="0" y="102520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791460" y="4229100"/>
            <a:ext cx="7626812" cy="2404365"/>
            <a:chOff x="-454763" y="-76200"/>
            <a:chExt cx="10169083" cy="3205820"/>
          </a:xfrm>
        </p:grpSpPr>
        <p:sp>
          <p:nvSpPr>
            <p:cNvPr id="8" name="TextBox 8"/>
            <p:cNvSpPr txBox="1"/>
            <p:nvPr/>
          </p:nvSpPr>
          <p:spPr>
            <a:xfrm>
              <a:off x="0" y="-76200"/>
              <a:ext cx="9714320" cy="15259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99"/>
                </a:lnSpc>
              </a:pPr>
              <a:r>
                <a:rPr lang="en-US" sz="6999" dirty="0">
                  <a:solidFill>
                    <a:srgbClr val="2A2E3A"/>
                  </a:solidFill>
                  <a:latin typeface="Klein Bold"/>
                </a:rPr>
                <a:t>Circuit </a:t>
              </a:r>
              <a:r>
                <a:rPr lang="en-US" sz="6999" dirty="0">
                  <a:solidFill>
                    <a:srgbClr val="718BAB"/>
                  </a:solidFill>
                  <a:latin typeface="Klein Bold"/>
                </a:rPr>
                <a:t>Diagram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454763" y="1662979"/>
              <a:ext cx="9714320" cy="14666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45440" lvl="1">
                <a:lnSpc>
                  <a:spcPts val="4479"/>
                </a:lnSpc>
              </a:pPr>
              <a:r>
                <a:rPr lang="en-US" sz="3199" u="none" dirty="0">
                  <a:solidFill>
                    <a:srgbClr val="2A2E3A"/>
                  </a:solidFill>
                  <a:latin typeface="Helios"/>
                </a:rPr>
                <a:t>Graphical representation of an electr</a:t>
              </a:r>
              <a:r>
                <a:rPr lang="en-US" sz="3199" dirty="0">
                  <a:solidFill>
                    <a:srgbClr val="2A2E3A"/>
                  </a:solidFill>
                  <a:latin typeface="Helios"/>
                </a:rPr>
                <a:t>ic circuits</a:t>
              </a:r>
              <a:endParaRPr lang="en-US" sz="3199" u="none" dirty="0">
                <a:solidFill>
                  <a:srgbClr val="2A2E3A"/>
                </a:solidFill>
                <a:latin typeface="Helio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8B2300-1686-248E-8D7E-C16955487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73050"/>
            <a:ext cx="7189192" cy="9585591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793EA1-620C-C2FD-E26B-EAB0832B1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240509"/>
            <a:ext cx="6248400" cy="961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93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F32940-C95A-07AE-2C19-F71A0FA859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5" t="3572" r="2681" b="15716"/>
          <a:stretch/>
        </p:blipFill>
        <p:spPr>
          <a:xfrm>
            <a:off x="1219200" y="678138"/>
            <a:ext cx="15221118" cy="960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63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296844" y="-1836715"/>
            <a:ext cx="13960430" cy="13960430"/>
          </a:xfrm>
          <a:custGeom>
            <a:avLst/>
            <a:gdLst/>
            <a:ahLst/>
            <a:cxnLst/>
            <a:rect l="l" t="t" r="r" b="b"/>
            <a:pathLst>
              <a:path w="13960430" h="13960430">
                <a:moveTo>
                  <a:pt x="0" y="0"/>
                </a:moveTo>
                <a:lnTo>
                  <a:pt x="13960431" y="0"/>
                </a:lnTo>
                <a:lnTo>
                  <a:pt x="13960431" y="13960430"/>
                </a:lnTo>
                <a:lnTo>
                  <a:pt x="0" y="139604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38225" y="3559822"/>
            <a:ext cx="5993217" cy="2940662"/>
            <a:chOff x="0" y="0"/>
            <a:chExt cx="7990956" cy="3920882"/>
          </a:xfrm>
        </p:grpSpPr>
        <p:sp>
          <p:nvSpPr>
            <p:cNvPr id="4" name="TextBox 4"/>
            <p:cNvSpPr txBox="1"/>
            <p:nvPr/>
          </p:nvSpPr>
          <p:spPr>
            <a:xfrm>
              <a:off x="0" y="-76200"/>
              <a:ext cx="7990956" cy="14943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099"/>
                </a:lnSpc>
              </a:pPr>
              <a:r>
                <a:rPr lang="en-US" sz="6999">
                  <a:solidFill>
                    <a:srgbClr val="2A2E3A"/>
                  </a:solidFill>
                  <a:latin typeface="Klein Bold"/>
                </a:rPr>
                <a:t>Sensor </a:t>
              </a:r>
              <a:r>
                <a:rPr lang="en-US" sz="6999">
                  <a:solidFill>
                    <a:srgbClr val="718BAB"/>
                  </a:solidFill>
                  <a:latin typeface="Klein Bold"/>
                </a:rPr>
                <a:t>Used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714680"/>
              <a:ext cx="7607497" cy="22062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79"/>
                </a:lnSpc>
              </a:pPr>
              <a:r>
                <a:rPr lang="en-US" sz="3199" u="none">
                  <a:solidFill>
                    <a:srgbClr val="2A2E3A"/>
                  </a:solidFill>
                  <a:latin typeface="Helios"/>
                </a:rPr>
                <a:t>Briefly elaborate about sensors we have integrated in our circuit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8474415" y="1444744"/>
            <a:ext cx="1821708" cy="182170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4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663587" y="1633915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036392" y="1633915"/>
            <a:ext cx="5505031" cy="1585053"/>
            <a:chOff x="0" y="0"/>
            <a:chExt cx="7340041" cy="2113404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7340041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2A2E3A"/>
                  </a:solidFill>
                  <a:latin typeface="Klein Bold"/>
                </a:rPr>
                <a:t>LDR Sensors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15582"/>
              <a:ext cx="7340041" cy="1197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 Medium"/>
                </a:rPr>
                <a:t>Passive electronic sensor used to detect light</a:t>
              </a:r>
              <a:r>
                <a:rPr lang="en-US" sz="2599">
                  <a:solidFill>
                    <a:srgbClr val="2A2E3A"/>
                  </a:solidFill>
                  <a:latin typeface="Helios"/>
                </a:rPr>
                <a:t>.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8474415" y="4232646"/>
            <a:ext cx="1821708" cy="182170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663587" y="4421817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6"/>
                </a:lnTo>
                <a:lnTo>
                  <a:pt x="0" y="14433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1036392" y="4122374"/>
            <a:ext cx="5505031" cy="2042253"/>
            <a:chOff x="0" y="0"/>
            <a:chExt cx="7340041" cy="272300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0"/>
              <a:ext cx="7340041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2A2E3A"/>
                  </a:solidFill>
                  <a:latin typeface="Klein Bold"/>
                </a:rPr>
                <a:t>DHT 22 Sensors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15582"/>
              <a:ext cx="7340041" cy="18074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</a:rPr>
                <a:t>Measures the surrounding air and spits out a digital signal on the data pin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8474415" y="6946087"/>
            <a:ext cx="1821708" cy="1821708"/>
          </a:xfrm>
          <a:custGeom>
            <a:avLst/>
            <a:gdLst/>
            <a:ahLst/>
            <a:cxnLst/>
            <a:rect l="l" t="t" r="r" b="b"/>
            <a:pathLst>
              <a:path w="1821708" h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4999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663587" y="7135259"/>
            <a:ext cx="1443365" cy="1443365"/>
          </a:xfrm>
          <a:custGeom>
            <a:avLst/>
            <a:gdLst/>
            <a:ahLst/>
            <a:cxnLst/>
            <a:rect l="l" t="t" r="r" b="b"/>
            <a:pathLst>
              <a:path w="1443365" h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036392" y="7064415"/>
            <a:ext cx="5505031" cy="1585053"/>
            <a:chOff x="0" y="0"/>
            <a:chExt cx="7340041" cy="211340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0"/>
              <a:ext cx="7340041" cy="762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559"/>
                </a:lnSpc>
                <a:spcBef>
                  <a:spcPct val="0"/>
                </a:spcBef>
              </a:pPr>
              <a:r>
                <a:rPr lang="en-US" sz="3799">
                  <a:solidFill>
                    <a:srgbClr val="2A2E3A"/>
                  </a:solidFill>
                  <a:latin typeface="Klein Bold"/>
                </a:rPr>
                <a:t>IR Sensors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915582"/>
              <a:ext cx="7340041" cy="11978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2A2E3A"/>
                  </a:solidFill>
                  <a:latin typeface="Helios"/>
                </a:rPr>
                <a:t>Measures the heat of an object as well as detects the motion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6053" y="3915817"/>
            <a:ext cx="2531565" cy="2531565"/>
          </a:xfrm>
          <a:custGeom>
            <a:avLst/>
            <a:gdLst/>
            <a:ahLst/>
            <a:cxnLst/>
            <a:rect l="l" t="t" r="r" b="b"/>
            <a:pathLst>
              <a:path w="2531565" h="2531565">
                <a:moveTo>
                  <a:pt x="0" y="0"/>
                </a:moveTo>
                <a:lnTo>
                  <a:pt x="2531565" y="0"/>
                </a:lnTo>
                <a:lnTo>
                  <a:pt x="2531565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51092" y="4224024"/>
            <a:ext cx="1838950" cy="1838950"/>
            <a:chOff x="47130" y="47130"/>
            <a:chExt cx="718541" cy="718541"/>
          </a:xfrm>
        </p:grpSpPr>
        <p:sp>
          <p:nvSpPr>
            <p:cNvPr id="4" name="Freeform 4"/>
            <p:cNvSpPr/>
            <p:nvPr/>
          </p:nvSpPr>
          <p:spPr>
            <a:xfrm>
              <a:off x="47130" y="47130"/>
              <a:ext cx="718541" cy="718541"/>
            </a:xfrm>
            <a:custGeom>
              <a:avLst/>
              <a:gdLst/>
              <a:ahLst/>
              <a:cxnLst/>
              <a:rect l="l" t="t" r="r" b="b"/>
              <a:pathLst>
                <a:path w="718541" h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endParaRPr lang="en-US" sz="2999" dirty="0">
                <a:solidFill>
                  <a:srgbClr val="FFFFFF"/>
                </a:solidFill>
                <a:latin typeface="Klein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619223" y="969962"/>
            <a:ext cx="13049553" cy="114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999" dirty="0">
                <a:solidFill>
                  <a:srgbClr val="2A2E3A"/>
                </a:solidFill>
                <a:latin typeface="Klein Bold"/>
              </a:rPr>
              <a:t>Components Used</a:t>
            </a:r>
            <a:endParaRPr lang="en-US" sz="6999" dirty="0">
              <a:solidFill>
                <a:srgbClr val="718BAB"/>
              </a:solidFill>
              <a:latin typeface="Klein Bold"/>
            </a:endParaRPr>
          </a:p>
        </p:txBody>
      </p:sp>
      <p:sp>
        <p:nvSpPr>
          <p:cNvPr id="9" name="AutoShape 9"/>
          <p:cNvSpPr/>
          <p:nvPr/>
        </p:nvSpPr>
        <p:spPr>
          <a:xfrm>
            <a:off x="4231936" y="5143500"/>
            <a:ext cx="1586999" cy="3810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70316" y="6934477"/>
            <a:ext cx="40005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3200" u="none" dirty="0">
                <a:solidFill>
                  <a:srgbClr val="2A2E3A"/>
                </a:solidFill>
                <a:latin typeface="Helios"/>
              </a:rPr>
              <a:t>ESP 32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31639" y="6953161"/>
            <a:ext cx="387490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3200" dirty="0">
                <a:solidFill>
                  <a:srgbClr val="2A2E3A"/>
                </a:solidFill>
                <a:latin typeface="Helios"/>
              </a:rPr>
              <a:t>DC Motors</a:t>
            </a:r>
            <a:endParaRPr lang="en-US" sz="3200" u="none" dirty="0">
              <a:solidFill>
                <a:srgbClr val="2A2E3A"/>
              </a:solidFill>
              <a:latin typeface="Helio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4132136" y="3925340"/>
            <a:ext cx="2531565" cy="2531565"/>
          </a:xfrm>
          <a:custGeom>
            <a:avLst/>
            <a:gdLst/>
            <a:ahLst/>
            <a:cxnLst/>
            <a:rect l="l" t="t" r="r" b="b"/>
            <a:pathLst>
              <a:path w="2531565" h="2531565">
                <a:moveTo>
                  <a:pt x="0" y="0"/>
                </a:moveTo>
                <a:lnTo>
                  <a:pt x="2531566" y="0"/>
                </a:lnTo>
                <a:lnTo>
                  <a:pt x="2531566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336917" y="4154836"/>
            <a:ext cx="2080186" cy="2080186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47130" y="47130"/>
              <a:ext cx="718541" cy="718541"/>
            </a:xfrm>
            <a:custGeom>
              <a:avLst/>
              <a:gdLst/>
              <a:ahLst/>
              <a:cxnLst/>
              <a:rect l="l" t="t" r="r" b="b"/>
              <a:pathLst>
                <a:path w="718541" h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endParaRPr lang="en-US" sz="2999" dirty="0">
                <a:solidFill>
                  <a:srgbClr val="FFFFFF"/>
                </a:solidFill>
                <a:latin typeface="Klein Bold"/>
              </a:endParaRPr>
            </a:p>
          </p:txBody>
        </p:sp>
      </p:grpSp>
      <p:sp>
        <p:nvSpPr>
          <p:cNvPr id="16" name="AutoShape 16"/>
          <p:cNvSpPr/>
          <p:nvPr/>
        </p:nvSpPr>
        <p:spPr>
          <a:xfrm>
            <a:off x="8350443" y="5153024"/>
            <a:ext cx="1587113" cy="3810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TextBox 17"/>
          <p:cNvSpPr txBox="1"/>
          <p:nvPr/>
        </p:nvSpPr>
        <p:spPr>
          <a:xfrm>
            <a:off x="6833637" y="6928938"/>
            <a:ext cx="387490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3200" u="none" dirty="0">
                <a:solidFill>
                  <a:srgbClr val="2A2E3A"/>
                </a:solidFill>
                <a:latin typeface="Helios"/>
              </a:rPr>
              <a:t>GPB Board</a:t>
            </a:r>
          </a:p>
        </p:txBody>
      </p:sp>
      <p:sp>
        <p:nvSpPr>
          <p:cNvPr id="18" name="Freeform 18"/>
          <p:cNvSpPr/>
          <p:nvPr/>
        </p:nvSpPr>
        <p:spPr>
          <a:xfrm>
            <a:off x="7505309" y="3925341"/>
            <a:ext cx="2531565" cy="2531565"/>
          </a:xfrm>
          <a:custGeom>
            <a:avLst/>
            <a:gdLst/>
            <a:ahLst/>
            <a:cxnLst/>
            <a:rect l="l" t="t" r="r" b="b"/>
            <a:pathLst>
              <a:path w="2531565" h="2531565">
                <a:moveTo>
                  <a:pt x="0" y="0"/>
                </a:moveTo>
                <a:lnTo>
                  <a:pt x="2531566" y="0"/>
                </a:lnTo>
                <a:lnTo>
                  <a:pt x="2531566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7730997" y="4177505"/>
            <a:ext cx="2080186" cy="208018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47130" y="47130"/>
              <a:ext cx="718541" cy="718541"/>
            </a:xfrm>
            <a:custGeom>
              <a:avLst/>
              <a:gdLst/>
              <a:ahLst/>
              <a:cxnLst/>
              <a:rect l="l" t="t" r="r" b="b"/>
              <a:pathLst>
                <a:path w="718541" h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endParaRPr lang="en-US" sz="2999" dirty="0">
                <a:solidFill>
                  <a:srgbClr val="FFFFFF"/>
                </a:solidFill>
                <a:latin typeface="Klein Bold"/>
              </a:endParaRPr>
            </a:p>
          </p:txBody>
        </p:sp>
      </p:grpSp>
      <p:sp>
        <p:nvSpPr>
          <p:cNvPr id="22" name="AutoShape 22"/>
          <p:cNvSpPr/>
          <p:nvPr/>
        </p:nvSpPr>
        <p:spPr>
          <a:xfrm>
            <a:off x="12469065" y="5143500"/>
            <a:ext cx="1586999" cy="38100"/>
          </a:xfrm>
          <a:prstGeom prst="line">
            <a:avLst/>
          </a:prstGeom>
          <a:ln w="38100" cap="flat">
            <a:solidFill>
              <a:srgbClr val="F4F4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TextBox 23"/>
          <p:cNvSpPr txBox="1"/>
          <p:nvPr/>
        </p:nvSpPr>
        <p:spPr>
          <a:xfrm>
            <a:off x="10358147" y="6967069"/>
            <a:ext cx="3874907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3200" u="none" dirty="0">
                <a:solidFill>
                  <a:srgbClr val="2A2E3A"/>
                </a:solidFill>
                <a:latin typeface="Helios"/>
              </a:rPr>
              <a:t>Servo Motors</a:t>
            </a:r>
          </a:p>
        </p:txBody>
      </p:sp>
      <p:sp>
        <p:nvSpPr>
          <p:cNvPr id="24" name="Freeform 24"/>
          <p:cNvSpPr/>
          <p:nvPr/>
        </p:nvSpPr>
        <p:spPr>
          <a:xfrm>
            <a:off x="14310518" y="3843826"/>
            <a:ext cx="2531565" cy="2531565"/>
          </a:xfrm>
          <a:custGeom>
            <a:avLst/>
            <a:gdLst/>
            <a:ahLst/>
            <a:cxnLst/>
            <a:rect l="l" t="t" r="r" b="b"/>
            <a:pathLst>
              <a:path w="2531565" h="2531565">
                <a:moveTo>
                  <a:pt x="0" y="0"/>
                </a:moveTo>
                <a:lnTo>
                  <a:pt x="2531565" y="0"/>
                </a:lnTo>
                <a:lnTo>
                  <a:pt x="2531565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4536207" y="3993665"/>
            <a:ext cx="2080186" cy="208018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47130" y="47130"/>
              <a:ext cx="718541" cy="718541"/>
            </a:xfrm>
            <a:custGeom>
              <a:avLst/>
              <a:gdLst/>
              <a:ahLst/>
              <a:cxnLst/>
              <a:rect l="l" t="t" r="r" b="b"/>
              <a:pathLst>
                <a:path w="718541" h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endParaRPr lang="en-US" sz="2999" dirty="0">
                <a:solidFill>
                  <a:srgbClr val="FFFFFF"/>
                </a:solidFill>
                <a:latin typeface="Klein Bold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0" y="9125919"/>
            <a:ext cx="18288000" cy="1161081"/>
            <a:chOff x="0" y="0"/>
            <a:chExt cx="4816593" cy="30579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816592" cy="305799"/>
            </a:xfrm>
            <a:custGeom>
              <a:avLst/>
              <a:gdLst/>
              <a:ahLst/>
              <a:cxnLst/>
              <a:rect l="l" t="t" r="r" b="b"/>
              <a:pathLst>
                <a:path w="4816592" h="305799">
                  <a:moveTo>
                    <a:pt x="0" y="0"/>
                  </a:moveTo>
                  <a:lnTo>
                    <a:pt x="4816592" y="0"/>
                  </a:lnTo>
                  <a:lnTo>
                    <a:pt x="4816592" y="305799"/>
                  </a:lnTo>
                  <a:lnTo>
                    <a:pt x="0" y="305799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4816593" cy="3438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32" name="Group 19">
            <a:extLst>
              <a:ext uri="{FF2B5EF4-FFF2-40B4-BE49-F238E27FC236}">
                <a16:creationId xmlns:a16="http://schemas.microsoft.com/office/drawing/2014/main" id="{2032586D-167A-CEED-2BCE-60E7F3BB470C}"/>
              </a:ext>
            </a:extLst>
          </p:cNvPr>
          <p:cNvGrpSpPr/>
          <p:nvPr/>
        </p:nvGrpSpPr>
        <p:grpSpPr>
          <a:xfrm>
            <a:off x="11241501" y="4052352"/>
            <a:ext cx="2080186" cy="2080186"/>
            <a:chOff x="0" y="0"/>
            <a:chExt cx="812800" cy="812800"/>
          </a:xfrm>
        </p:grpSpPr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5FDCC6E0-3C6D-DFDE-3AFD-85A75F2658CD}"/>
                </a:ext>
              </a:extLst>
            </p:cNvPr>
            <p:cNvSpPr/>
            <p:nvPr/>
          </p:nvSpPr>
          <p:spPr>
            <a:xfrm>
              <a:off x="47130" y="47130"/>
              <a:ext cx="718541" cy="718541"/>
            </a:xfrm>
            <a:custGeom>
              <a:avLst/>
              <a:gdLst/>
              <a:ahLst/>
              <a:cxnLst/>
              <a:rect l="l" t="t" r="r" b="b"/>
              <a:pathLst>
                <a:path w="718541" h="718541">
                  <a:moveTo>
                    <a:pt x="464537" y="58137"/>
                  </a:moveTo>
                  <a:lnTo>
                    <a:pt x="660403" y="254003"/>
                  </a:lnTo>
                  <a:cubicBezTo>
                    <a:pt x="718540" y="312140"/>
                    <a:pt x="718540" y="406400"/>
                    <a:pt x="660403" y="464537"/>
                  </a:cubicBezTo>
                  <a:lnTo>
                    <a:pt x="464537" y="660403"/>
                  </a:lnTo>
                  <a:cubicBezTo>
                    <a:pt x="406400" y="718540"/>
                    <a:pt x="312140" y="718540"/>
                    <a:pt x="254003" y="660403"/>
                  </a:cubicBezTo>
                  <a:lnTo>
                    <a:pt x="58137" y="464537"/>
                  </a:lnTo>
                  <a:cubicBezTo>
                    <a:pt x="0" y="406400"/>
                    <a:pt x="0" y="312140"/>
                    <a:pt x="58137" y="254003"/>
                  </a:cubicBezTo>
                  <a:lnTo>
                    <a:pt x="254003" y="58137"/>
                  </a:lnTo>
                  <a:cubicBezTo>
                    <a:pt x="312140" y="0"/>
                    <a:pt x="406400" y="0"/>
                    <a:pt x="464537" y="58137"/>
                  </a:cubicBezTo>
                  <a:close/>
                </a:path>
              </a:pathLst>
            </a:custGeom>
            <a:solidFill>
              <a:srgbClr val="153969"/>
            </a:solidFill>
          </p:spPr>
        </p:sp>
        <p:sp>
          <p:nvSpPr>
            <p:cNvPr id="34" name="TextBox 21">
              <a:extLst>
                <a:ext uri="{FF2B5EF4-FFF2-40B4-BE49-F238E27FC236}">
                  <a16:creationId xmlns:a16="http://schemas.microsoft.com/office/drawing/2014/main" id="{E29A4D4A-3A02-10A3-A5C8-5C2FF2A6F761}"/>
                </a:ext>
              </a:extLst>
            </p:cNvPr>
            <p:cNvSpPr txBox="1"/>
            <p:nvPr/>
          </p:nvSpPr>
          <p:spPr>
            <a:xfrm>
              <a:off x="139700" y="73025"/>
              <a:ext cx="533400" cy="6000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endParaRPr lang="en-US" sz="2999" dirty="0">
                <a:solidFill>
                  <a:srgbClr val="FFFFFF"/>
                </a:solidFill>
                <a:latin typeface="Klein Bold"/>
              </a:endParaRPr>
            </a:p>
          </p:txBody>
        </p:sp>
      </p:grpSp>
      <p:sp>
        <p:nvSpPr>
          <p:cNvPr id="35" name="Freeform 18">
            <a:extLst>
              <a:ext uri="{FF2B5EF4-FFF2-40B4-BE49-F238E27FC236}">
                <a16:creationId xmlns:a16="http://schemas.microsoft.com/office/drawing/2014/main" id="{022FD05A-16B7-5EB3-FD4A-AC93E1A3FB35}"/>
              </a:ext>
            </a:extLst>
          </p:cNvPr>
          <p:cNvSpPr/>
          <p:nvPr/>
        </p:nvSpPr>
        <p:spPr>
          <a:xfrm>
            <a:off x="10966367" y="3917631"/>
            <a:ext cx="2531565" cy="2531565"/>
          </a:xfrm>
          <a:custGeom>
            <a:avLst/>
            <a:gdLst/>
            <a:ahLst/>
            <a:cxnLst/>
            <a:rect l="l" t="t" r="r" b="b"/>
            <a:pathLst>
              <a:path w="2531565" h="2531565">
                <a:moveTo>
                  <a:pt x="0" y="0"/>
                </a:moveTo>
                <a:lnTo>
                  <a:pt x="2531566" y="0"/>
                </a:lnTo>
                <a:lnTo>
                  <a:pt x="2531566" y="2531565"/>
                </a:lnTo>
                <a:lnTo>
                  <a:pt x="0" y="253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33E505-056D-C041-DE3F-E7771FA770C6}"/>
              </a:ext>
            </a:extLst>
          </p:cNvPr>
          <p:cNvSpPr txBox="1"/>
          <p:nvPr/>
        </p:nvSpPr>
        <p:spPr>
          <a:xfrm>
            <a:off x="14356948" y="6879950"/>
            <a:ext cx="26236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3639"/>
              </a:lnSpc>
              <a:spcBef>
                <a:spcPct val="0"/>
              </a:spcBef>
            </a:pPr>
            <a:r>
              <a:rPr lang="en-US" sz="3200" u="none" dirty="0">
                <a:solidFill>
                  <a:srgbClr val="2A2E3A"/>
                </a:solidFill>
                <a:latin typeface="Helios"/>
              </a:rPr>
              <a:t>LEDs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39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350" y="500285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0" y="0"/>
                  </a:moveTo>
                  <a:lnTo>
                    <a:pt x="4545659" y="0"/>
                  </a:lnTo>
                  <a:lnTo>
                    <a:pt x="4545659" y="2445808"/>
                  </a:lnTo>
                  <a:lnTo>
                    <a:pt x="0" y="244580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135741" y="1385914"/>
            <a:ext cx="5171318" cy="58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5400" b="1" u="none" dirty="0">
                <a:solidFill>
                  <a:srgbClr val="8C83EF"/>
                </a:solidFill>
                <a:latin typeface="Helios"/>
              </a:rPr>
              <a:t>User Interface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940046" y="6712872"/>
            <a:ext cx="6221912" cy="1815928"/>
          </a:xfrm>
          <a:prstGeom prst="rect">
            <a:avLst/>
          </a:prstGeom>
        </p:spPr>
        <p:txBody>
          <a:bodyPr lIns="190500" tIns="190500" rIns="190500" bIns="190500" rtlCol="0" anchor="ctr"/>
          <a:lstStyle/>
          <a:p>
            <a:pPr>
              <a:lnSpc>
                <a:spcPts val="1960"/>
              </a:lnSpc>
            </a:pPr>
            <a:endParaRPr lang="en-US" sz="2000" dirty="0">
              <a:solidFill>
                <a:srgbClr val="2A2E3A"/>
              </a:solidFill>
              <a:latin typeface="Helios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8C91C-D897-0746-7C15-50D944564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94" y="2565262"/>
            <a:ext cx="11826012" cy="68504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231</Words>
  <Application>Microsoft Office PowerPoint</Application>
  <PresentationFormat>Custom</PresentationFormat>
  <Paragraphs>61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Klein Bold</vt:lpstr>
      <vt:lpstr>Wingdings</vt:lpstr>
      <vt:lpstr>Helios Medium</vt:lpstr>
      <vt:lpstr>Arial</vt:lpstr>
      <vt:lpstr>Calibri</vt:lpstr>
      <vt:lpstr>Helios</vt:lpstr>
      <vt:lpstr>Helios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Profile Presentation</dc:title>
  <cp:lastModifiedBy>Om Mukherjee</cp:lastModifiedBy>
  <cp:revision>12</cp:revision>
  <dcterms:created xsi:type="dcterms:W3CDTF">2006-08-16T00:00:00Z</dcterms:created>
  <dcterms:modified xsi:type="dcterms:W3CDTF">2024-04-14T05:17:43Z</dcterms:modified>
  <dc:identifier>DAGCWW98Xmw</dc:identifier>
</cp:coreProperties>
</file>